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
  </p:notesMasterIdLst>
  <p:sldIdLst>
    <p:sldId id="261" r:id="rId2"/>
  </p:sldIdLst>
  <p:sldSz cx="7200900" cy="10333038"/>
  <p:notesSz cx="6735763" cy="9869488"/>
  <p:defaultText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71" userDrawn="1">
          <p15:clr>
            <a:srgbClr val="A4A3A4"/>
          </p15:clr>
        </p15:guide>
        <p15:guide id="2" pos="227">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8717F0-3A07-9F45-1AA6-1E98CE09F65F}" name="（生セ）富澤 渉" initials="（渉" userId="S::tomizawa-w@pref.gunma.lg.jp::2857ab40-4d9c-4b68-85fd-1c0605955c2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AEAEA"/>
    <a:srgbClr val="FF6600"/>
    <a:srgbClr val="FF9900"/>
    <a:srgbClr val="FF0000"/>
    <a:srgbClr val="CC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05" autoAdjust="0"/>
  </p:normalViewPr>
  <p:slideViewPr>
    <p:cSldViewPr showGuides="1">
      <p:cViewPr varScale="1">
        <p:scale>
          <a:sx n="40" d="100"/>
          <a:sy n="40" d="100"/>
        </p:scale>
        <p:origin x="2280" y="20"/>
      </p:cViewPr>
      <p:guideLst>
        <p:guide orient="horz" pos="4071"/>
        <p:guide pos="2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12740F27-9A85-4F68-88A2-5E212136BF51}" type="datetimeFigureOut">
              <a:rPr kumimoji="1" lang="ja-JP" altLang="en-US" smtClean="0"/>
              <a:t>2024/5/18</a:t>
            </a:fld>
            <a:endParaRPr kumimoji="1" lang="ja-JP" altLang="en-US"/>
          </a:p>
        </p:txBody>
      </p:sp>
      <p:sp>
        <p:nvSpPr>
          <p:cNvPr id="4" name="スライド イメージ プレースホルダー 3"/>
          <p:cNvSpPr>
            <a:spLocks noGrp="1" noRot="1" noChangeAspect="1"/>
          </p:cNvSpPr>
          <p:nvPr>
            <p:ph type="sldImg" idx="2"/>
          </p:nvPr>
        </p:nvSpPr>
        <p:spPr>
          <a:xfrm>
            <a:off x="2078038" y="739775"/>
            <a:ext cx="257968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0D90BFBF-745A-4E38-8567-9DA2474F8460}" type="slidenum">
              <a:rPr kumimoji="1" lang="ja-JP" altLang="en-US" smtClean="0"/>
              <a:t>‹#›</a:t>
            </a:fld>
            <a:endParaRPr kumimoji="1" lang="ja-JP" altLang="en-US"/>
          </a:p>
        </p:txBody>
      </p:sp>
    </p:spTree>
    <p:extLst>
      <p:ext uri="{BB962C8B-B14F-4D97-AF65-F5344CB8AC3E}">
        <p14:creationId xmlns:p14="http://schemas.microsoft.com/office/powerpoint/2010/main" val="3522683412"/>
      </p:ext>
    </p:extLst>
  </p:cSld>
  <p:clrMap bg1="lt1" tx1="dk1" bg2="lt2" tx2="dk2" accent1="accent1" accent2="accent2" accent3="accent3" accent4="accent4" accent5="accent5" accent6="accent6" hlink="hlink" folHlink="folHlink"/>
  <p:notesStyle>
    <a:lvl1pPr marL="0" algn="l" defTabSz="956371" rtl="0" eaLnBrk="1" latinLnBrk="0" hangingPunct="1">
      <a:defRPr kumimoji="1" sz="1300" kern="1200">
        <a:solidFill>
          <a:schemeClr val="tx1"/>
        </a:solidFill>
        <a:latin typeface="+mn-lt"/>
        <a:ea typeface="+mn-ea"/>
        <a:cs typeface="+mn-cs"/>
      </a:defRPr>
    </a:lvl1pPr>
    <a:lvl2pPr marL="478185" algn="l" defTabSz="956371" rtl="0" eaLnBrk="1" latinLnBrk="0" hangingPunct="1">
      <a:defRPr kumimoji="1" sz="1300" kern="1200">
        <a:solidFill>
          <a:schemeClr val="tx1"/>
        </a:solidFill>
        <a:latin typeface="+mn-lt"/>
        <a:ea typeface="+mn-ea"/>
        <a:cs typeface="+mn-cs"/>
      </a:defRPr>
    </a:lvl2pPr>
    <a:lvl3pPr marL="956371" algn="l" defTabSz="956371" rtl="0" eaLnBrk="1" latinLnBrk="0" hangingPunct="1">
      <a:defRPr kumimoji="1" sz="1300" kern="1200">
        <a:solidFill>
          <a:schemeClr val="tx1"/>
        </a:solidFill>
        <a:latin typeface="+mn-lt"/>
        <a:ea typeface="+mn-ea"/>
        <a:cs typeface="+mn-cs"/>
      </a:defRPr>
    </a:lvl3pPr>
    <a:lvl4pPr marL="1434556" algn="l" defTabSz="956371" rtl="0" eaLnBrk="1" latinLnBrk="0" hangingPunct="1">
      <a:defRPr kumimoji="1" sz="1300" kern="1200">
        <a:solidFill>
          <a:schemeClr val="tx1"/>
        </a:solidFill>
        <a:latin typeface="+mn-lt"/>
        <a:ea typeface="+mn-ea"/>
        <a:cs typeface="+mn-cs"/>
      </a:defRPr>
    </a:lvl4pPr>
    <a:lvl5pPr marL="1912742" algn="l" defTabSz="956371" rtl="0" eaLnBrk="1" latinLnBrk="0" hangingPunct="1">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8038" y="739775"/>
            <a:ext cx="2579687" cy="3702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90BFBF-745A-4E38-8567-9DA2474F8460}" type="slidenum">
              <a:rPr kumimoji="1" lang="ja-JP" altLang="en-US" smtClean="0"/>
              <a:t>1</a:t>
            </a:fld>
            <a:endParaRPr kumimoji="1" lang="ja-JP" altLang="en-US"/>
          </a:p>
        </p:txBody>
      </p:sp>
    </p:spTree>
    <p:extLst>
      <p:ext uri="{BB962C8B-B14F-4D97-AF65-F5344CB8AC3E}">
        <p14:creationId xmlns:p14="http://schemas.microsoft.com/office/powerpoint/2010/main" val="145847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271067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56726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3"/>
            <a:ext cx="1620203" cy="8816569"/>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5" y="413803"/>
            <a:ext cx="4740593" cy="881656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143953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277149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5"/>
            <a:ext cx="6120765" cy="2052257"/>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79585"/>
            <a:ext cx="6120765" cy="2260352"/>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1465374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5"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60457"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194396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7"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7"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9" y="2312975"/>
            <a:ext cx="318289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9" y="3276912"/>
            <a:ext cx="318289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206509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106103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76184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7" cy="1750876"/>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3" y="411411"/>
            <a:ext cx="4025504"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62286"/>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39542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F73F19-609A-4406-9606-1CB6A5355671}" type="datetimeFigureOut">
              <a:rPr kumimoji="1" lang="ja-JP" altLang="en-US" smtClean="0"/>
              <a:t>2024/5/18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108250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0"/>
            <a:ext cx="6480810" cy="1722173"/>
          </a:xfrm>
          <a:prstGeom prst="rect">
            <a:avLst/>
          </a:prstGeom>
        </p:spPr>
        <p:txBody>
          <a:bodyPr vert="horz" lIns="95637" tIns="47819" rIns="95637" bIns="47819"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4"/>
            <a:ext cx="6480810" cy="6819327"/>
          </a:xfrm>
          <a:prstGeom prst="rect">
            <a:avLst/>
          </a:prstGeom>
        </p:spPr>
        <p:txBody>
          <a:bodyPr vert="horz" lIns="95637" tIns="47819" rIns="95637" bIns="47819"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9"/>
            <a:ext cx="1680210" cy="550139"/>
          </a:xfrm>
          <a:prstGeom prst="rect">
            <a:avLst/>
          </a:prstGeom>
        </p:spPr>
        <p:txBody>
          <a:bodyPr vert="horz" lIns="95637" tIns="47819" rIns="95637" bIns="47819" rtlCol="0" anchor="ctr"/>
          <a:lstStyle>
            <a:lvl1pPr algn="l">
              <a:defRPr sz="1300">
                <a:solidFill>
                  <a:schemeClr val="tx1">
                    <a:tint val="75000"/>
                  </a:schemeClr>
                </a:solidFill>
              </a:defRPr>
            </a:lvl1pPr>
          </a:lstStyle>
          <a:p>
            <a:fld id="{9FF73F19-609A-4406-9606-1CB6A5355671}" type="datetimeFigureOut">
              <a:rPr kumimoji="1" lang="ja-JP" altLang="en-US" smtClean="0"/>
              <a:t>2024/5/18</a:t>
            </a:fld>
            <a:endParaRPr kumimoji="1" lang="ja-JP" altLang="en-US"/>
          </a:p>
        </p:txBody>
      </p:sp>
      <p:sp>
        <p:nvSpPr>
          <p:cNvPr id="5" name="フッター プレースホルダー 4"/>
          <p:cNvSpPr>
            <a:spLocks noGrp="1"/>
          </p:cNvSpPr>
          <p:nvPr>
            <p:ph type="ftr" sz="quarter" idx="3"/>
          </p:nvPr>
        </p:nvSpPr>
        <p:spPr>
          <a:xfrm>
            <a:off x="2460308" y="9577199"/>
            <a:ext cx="2280285" cy="550139"/>
          </a:xfrm>
          <a:prstGeom prst="rect">
            <a:avLst/>
          </a:prstGeom>
        </p:spPr>
        <p:txBody>
          <a:bodyPr vert="horz" lIns="95637" tIns="47819" rIns="95637" bIns="4781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9"/>
            <a:ext cx="1680210" cy="550139"/>
          </a:xfrm>
          <a:prstGeom prst="rect">
            <a:avLst/>
          </a:prstGeom>
        </p:spPr>
        <p:txBody>
          <a:bodyPr vert="horz" lIns="95637" tIns="47819" rIns="95637" bIns="47819" rtlCol="0" anchor="ctr"/>
          <a:lstStyle>
            <a:lvl1pPr algn="r">
              <a:defRPr sz="1300">
                <a:solidFill>
                  <a:schemeClr val="tx1">
                    <a:tint val="75000"/>
                  </a:schemeClr>
                </a:solidFill>
              </a:defRPr>
            </a:lvl1pPr>
          </a:lstStyle>
          <a:p>
            <a:fld id="{0DC7095F-9094-4C8D-B4DC-481381DF2B1E}" type="slidenum">
              <a:rPr kumimoji="1" lang="ja-JP" altLang="en-US" smtClean="0"/>
              <a:t>‹#›</a:t>
            </a:fld>
            <a:endParaRPr kumimoji="1" lang="ja-JP" altLang="en-US"/>
          </a:p>
        </p:txBody>
      </p:sp>
    </p:spTree>
    <p:extLst>
      <p:ext uri="{BB962C8B-B14F-4D97-AF65-F5344CB8AC3E}">
        <p14:creationId xmlns:p14="http://schemas.microsoft.com/office/powerpoint/2010/main" val="275242672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56371" rtl="0" eaLnBrk="1" latinLnBrk="0" hangingPunct="1">
        <a:spcBef>
          <a:spcPct val="0"/>
        </a:spcBef>
        <a:buNone/>
        <a:defRPr kumimoji="1" sz="4600" kern="1200">
          <a:solidFill>
            <a:schemeClr val="tx1"/>
          </a:solidFill>
          <a:latin typeface="+mj-lt"/>
          <a:ea typeface="+mj-ea"/>
          <a:cs typeface="+mj-cs"/>
        </a:defRPr>
      </a:lvl1pPr>
    </p:titleStyle>
    <p:bodyStyle>
      <a:lvl1pPr marL="358639" indent="-358639" algn="l" defTabSz="956371"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7051" indent="-298866" algn="l" defTabSz="956371"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464" indent="-239093" algn="l" defTabSz="956371"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3649"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1835"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デスクトップコンピューター&#10;&#10;低い精度で自動的に生成された説明">
            <a:extLst>
              <a:ext uri="{FF2B5EF4-FFF2-40B4-BE49-F238E27FC236}">
                <a16:creationId xmlns:a16="http://schemas.microsoft.com/office/drawing/2014/main" id="{CB239CF5-F824-01B0-0A41-30D018FB203E}"/>
              </a:ext>
            </a:extLst>
          </p:cNvPr>
          <p:cNvPicPr>
            <a:picLocks noChangeAspect="1"/>
          </p:cNvPicPr>
          <p:nvPr/>
        </p:nvPicPr>
        <p:blipFill rotWithShape="1">
          <a:blip r:embed="rId3">
            <a:extLst>
              <a:ext uri="{28A0092B-C50C-407E-A947-70E740481C1C}">
                <a14:useLocalDpi xmlns:a14="http://schemas.microsoft.com/office/drawing/2010/main" val="0"/>
              </a:ext>
            </a:extLst>
          </a:blip>
          <a:srcRect t="17167" b="1611"/>
          <a:stretch/>
        </p:blipFill>
        <p:spPr>
          <a:xfrm>
            <a:off x="-1008062" y="1494021"/>
            <a:ext cx="9739082" cy="7384026"/>
          </a:xfrm>
          <a:prstGeom prst="rect">
            <a:avLst/>
          </a:prstGeom>
        </p:spPr>
      </p:pic>
      <p:sp>
        <p:nvSpPr>
          <p:cNvPr id="38" name="正方形/長方形 37"/>
          <p:cNvSpPr/>
          <p:nvPr/>
        </p:nvSpPr>
        <p:spPr>
          <a:xfrm>
            <a:off x="2025963" y="977980"/>
            <a:ext cx="2736304" cy="256596"/>
          </a:xfrm>
          <a:prstGeom prst="rect">
            <a:avLst/>
          </a:prstGeom>
          <a:noFill/>
        </p:spPr>
        <p:txBody>
          <a:bodyPr wrap="none" lIns="91440" tIns="45720" rIns="91440" bIns="45720">
            <a:prstTxWarp prst="textPlain">
              <a:avLst/>
            </a:prstTxWarp>
            <a:spAutoFit/>
          </a:bodyPr>
          <a:lstStyle/>
          <a:p>
            <a:r>
              <a:rPr lang="ja-JP" altLang="en-US" sz="5400" cap="none" spc="0" dirty="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主催　群馬県視聴覚ライブラリー連絡協議会</a:t>
            </a:r>
          </a:p>
        </p:txBody>
      </p:sp>
      <p:sp>
        <p:nvSpPr>
          <p:cNvPr id="33" name="正方形/長方形 32"/>
          <p:cNvSpPr/>
          <p:nvPr/>
        </p:nvSpPr>
        <p:spPr>
          <a:xfrm>
            <a:off x="360090" y="430245"/>
            <a:ext cx="5345562" cy="348174"/>
          </a:xfrm>
          <a:prstGeom prst="rect">
            <a:avLst/>
          </a:prstGeom>
          <a:noFill/>
          <a:ln w="57150">
            <a:noFill/>
          </a:ln>
        </p:spPr>
        <p:txBody>
          <a:bodyPr wrap="none" lIns="91440" tIns="45720" rIns="91440" bIns="45720">
            <a:prstTxWarp prst="textPlain">
              <a:avLst/>
            </a:prstTxWarp>
            <a:spAutoFit/>
          </a:bodyPr>
          <a:lstStyle/>
          <a:p>
            <a:pPr algn="ctr"/>
            <a:r>
              <a:rPr lang="ja-JP" altLang="en-US" sz="5400" b="1" cap="none" spc="0">
                <a:ln w="3175">
                  <a:solidFill>
                    <a:schemeClr val="bg1"/>
                  </a:solid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令和６年度　</a:t>
            </a:r>
            <a:r>
              <a:rPr lang="ja-JP" altLang="en-US" sz="5400" b="1" cap="none" spc="0" dirty="0">
                <a:ln w="3175">
                  <a:solidFill>
                    <a:schemeClr val="bg1"/>
                  </a:solid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群馬県教育メディア指導者養成講座</a:t>
            </a:r>
            <a:endParaRPr lang="ja-JP" altLang="en-US" sz="5400" cap="none" spc="0" dirty="0">
              <a:ln w="3175">
                <a:solidFill>
                  <a:schemeClr val="bg1"/>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sp>
        <p:nvSpPr>
          <p:cNvPr id="24" name="円/楕円 23"/>
          <p:cNvSpPr/>
          <p:nvPr/>
        </p:nvSpPr>
        <p:spPr>
          <a:xfrm>
            <a:off x="5888654" y="240384"/>
            <a:ext cx="1147723" cy="1040597"/>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参加無料</a:t>
            </a:r>
          </a:p>
        </p:txBody>
      </p:sp>
      <p:sp>
        <p:nvSpPr>
          <p:cNvPr id="11" name="正方形/長方形 10">
            <a:extLst>
              <a:ext uri="{FF2B5EF4-FFF2-40B4-BE49-F238E27FC236}">
                <a16:creationId xmlns:a16="http://schemas.microsoft.com/office/drawing/2014/main" id="{B0E509A4-3E7B-4432-97FC-B6B917A7BFA5}"/>
              </a:ext>
            </a:extLst>
          </p:cNvPr>
          <p:cNvSpPr/>
          <p:nvPr/>
        </p:nvSpPr>
        <p:spPr>
          <a:xfrm>
            <a:off x="576114" y="9299314"/>
            <a:ext cx="7091830" cy="1292653"/>
          </a:xfrm>
          <a:prstGeom prst="rect">
            <a:avLst/>
          </a:prstGeom>
          <a:noFill/>
        </p:spPr>
        <p:txBody>
          <a:bodyPr wrap="square" lIns="91433" tIns="45716" rIns="91433" bIns="45716">
            <a:spAutoFit/>
          </a:bodyPr>
          <a:lstStyle/>
          <a:p>
            <a:r>
              <a:rPr lang="ja-JP" altLang="en-US" sz="14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対　象　県及び市町村教育委員会の社会教育関係職員及び学校教育関係職員</a:t>
            </a:r>
          </a:p>
          <a:p>
            <a:r>
              <a:rPr lang="ja-JP" altLang="en-US" sz="14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視聴覚教育研究団体及びグループの指導者</a:t>
            </a:r>
          </a:p>
          <a:p>
            <a:r>
              <a:rPr lang="ja-JP" altLang="en-US" sz="14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その他、主催者が適当と認めた者</a:t>
            </a:r>
          </a:p>
          <a:p>
            <a:r>
              <a:rPr lang="ja-JP" altLang="en-US" sz="1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a:ln w="12700">
                <a:noFill/>
                <a:prstDash val="solid"/>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a:extLst>
              <a:ext uri="{FF2B5EF4-FFF2-40B4-BE49-F238E27FC236}">
                <a16:creationId xmlns:a16="http://schemas.microsoft.com/office/drawing/2014/main" id="{EFB53DE2-4D4E-4668-B817-FA56C9D7A2B1}"/>
              </a:ext>
            </a:extLst>
          </p:cNvPr>
          <p:cNvSpPr/>
          <p:nvPr/>
        </p:nvSpPr>
        <p:spPr>
          <a:xfrm>
            <a:off x="1708250" y="3043671"/>
            <a:ext cx="4484488" cy="4985972"/>
          </a:xfrm>
          <a:prstGeom prst="rect">
            <a:avLst/>
          </a:prstGeom>
          <a:noFill/>
        </p:spPr>
        <p:txBody>
          <a:bodyPr wrap="square" lIns="91433" tIns="45716" rIns="91433" bIns="45716">
            <a:spAutoFit/>
          </a:bodyPr>
          <a:lstStyle/>
          <a:p>
            <a:r>
              <a:rPr lang="ja-JP" altLang="en-US" sz="1400" b="1"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20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今年のテーマは</a:t>
            </a:r>
            <a:endParaRPr lang="en-US" altLang="ja-JP" sz="20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スポーツの活用と運営</a:t>
            </a:r>
            <a:endPar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・教育版マインクラフト</a:t>
            </a:r>
            <a:endPar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・１６ミリ映写操作</a:t>
            </a:r>
            <a:endParaRPr lang="en-US" altLang="ja-JP" sz="2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20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20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詳細は裏面へ</a:t>
            </a:r>
          </a:p>
          <a:p>
            <a:r>
              <a:rPr lang="ja-JP" altLang="en-US" sz="36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n w="12700">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a:ln w="12700">
                <a:noFill/>
                <a:prstDash val="solid"/>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Picture 6">
            <a:extLst>
              <a:ext uri="{FF2B5EF4-FFF2-40B4-BE49-F238E27FC236}">
                <a16:creationId xmlns:a16="http://schemas.microsoft.com/office/drawing/2014/main" id="{C81ED33B-D5CF-4E6F-810F-2DB202B85605}"/>
              </a:ext>
            </a:extLst>
          </p:cNvPr>
          <p:cNvPicPr>
            <a:picLocks noChangeAspect="1"/>
          </p:cNvPicPr>
          <p:nvPr/>
        </p:nvPicPr>
        <p:blipFill>
          <a:blip r:embed="rId4" cstate="print">
            <a:biLevel thresh="75000"/>
            <a:lum bright="20000" contrast="-40000"/>
            <a:extLst>
              <a:ext uri="{28A0092B-C50C-407E-A947-70E740481C1C}">
                <a14:useLocalDpi xmlns:a14="http://schemas.microsoft.com/office/drawing/2010/main" val="0"/>
              </a:ext>
            </a:extLst>
          </a:blip>
          <a:srcRect/>
          <a:stretch>
            <a:fillRect/>
          </a:stretch>
        </p:blipFill>
        <p:spPr bwMode="auto">
          <a:xfrm>
            <a:off x="5100632" y="5958607"/>
            <a:ext cx="432048" cy="523202"/>
          </a:xfrm>
          <a:prstGeom prst="rect">
            <a:avLst/>
          </a:prstGeom>
          <a:noFill/>
        </p:spPr>
      </p:pic>
    </p:spTree>
    <p:extLst>
      <p:ext uri="{BB962C8B-B14F-4D97-AF65-F5344CB8AC3E}">
        <p14:creationId xmlns:p14="http://schemas.microsoft.com/office/powerpoint/2010/main" val="6323337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8086</TotalTime>
  <Words>80</Words>
  <Application>Microsoft Office PowerPoint</Application>
  <PresentationFormat>ユーザー設定</PresentationFormat>
  <Paragraphs>22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Company>群馬県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宮沢 竜一７８</dc:creator>
  <cp:lastModifiedBy>（生セ）富澤 渉</cp:lastModifiedBy>
  <cp:revision>240</cp:revision>
  <cp:lastPrinted>2024-05-17T12:41:34Z</cp:lastPrinted>
  <dcterms:created xsi:type="dcterms:W3CDTF">2016-04-28T03:43:32Z</dcterms:created>
  <dcterms:modified xsi:type="dcterms:W3CDTF">2024-05-18T00:04:51Z</dcterms:modified>
</cp:coreProperties>
</file>